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embeddedFontLst>
    <p:embeddedFont>
      <p:font typeface="Arial Black" panose="020B0A04020102020204" pitchFamily="34" charset="0"/>
      <p:bold r:id="rId16"/>
    </p:embeddedFont>
    <p:embeddedFont>
      <p:font typeface="Barlow Bold" panose="020B0604020202020204" charset="0"/>
      <p:bold r:id="rId17"/>
    </p:embeddedFont>
    <p:embeddedFont>
      <p:font typeface="Montserrat" panose="000005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88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867" y="2724031"/>
            <a:ext cx="4944666" cy="2781419"/>
          </a:xfrm>
          <a:prstGeom prst="rect">
            <a:avLst/>
          </a:prstGeom>
        </p:spPr>
      </p:pic>
      <p:sp>
        <p:nvSpPr>
          <p:cNvPr id="4" name="Text 0"/>
          <p:cNvSpPr/>
          <p:nvPr/>
        </p:nvSpPr>
        <p:spPr>
          <a:xfrm>
            <a:off x="6244709" y="1790462"/>
            <a:ext cx="7627382" cy="1967151"/>
          </a:xfrm>
          <a:prstGeom prst="rect">
            <a:avLst/>
          </a:prstGeom>
          <a:noFill/>
          <a:ln/>
        </p:spPr>
        <p:txBody>
          <a:bodyPr wrap="square" lIns="0" tIns="0" rIns="0" bIns="0" rtlCol="0" anchor="t"/>
          <a:lstStyle/>
          <a:p>
            <a:pPr marL="0" indent="0">
              <a:lnSpc>
                <a:spcPts val="7700"/>
              </a:lnSpc>
              <a:buNone/>
            </a:pPr>
            <a:r>
              <a:rPr lang="en-US" sz="6150" b="1" dirty="0">
                <a:solidFill>
                  <a:srgbClr val="FF0000"/>
                </a:solidFill>
                <a:latin typeface="Arial Black" panose="020B0A04020102020204" pitchFamily="34" charset="0"/>
                <a:ea typeface="Barlow Bold" pitchFamily="34" charset="-122"/>
                <a:cs typeface="Barlow Bold" pitchFamily="34" charset="-120"/>
              </a:rPr>
              <a:t>Automated Image Tagging System</a:t>
            </a:r>
            <a:endParaRPr lang="en-US" sz="6150" dirty="0">
              <a:solidFill>
                <a:srgbClr val="FF0000"/>
              </a:solidFill>
              <a:latin typeface="Arial Black" panose="020B0A04020102020204" pitchFamily="34" charset="0"/>
            </a:endParaRPr>
          </a:p>
        </p:txBody>
      </p:sp>
      <p:sp>
        <p:nvSpPr>
          <p:cNvPr id="5" name="Text 1"/>
          <p:cNvSpPr/>
          <p:nvPr/>
        </p:nvSpPr>
        <p:spPr>
          <a:xfrm>
            <a:off x="6244709" y="4082534"/>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j-lt"/>
                <a:ea typeface="Montserrat" pitchFamily="34" charset="-122"/>
                <a:cs typeface="Montserrat" pitchFamily="34" charset="-120"/>
              </a:rPr>
              <a:t>Welcome to our presentation on automated image tagging! This project explores building an efficient and accurate system for tagging images using machine learning. This technology has the potential to revolutionize various industries, making data analysis faster and more efficient.</a:t>
            </a:r>
            <a:endParaRPr lang="en-US" sz="1700" dirty="0">
              <a:latin typeface="+mj-lt"/>
            </a:endParaRPr>
          </a:p>
        </p:txBody>
      </p:sp>
      <p:pic>
        <p:nvPicPr>
          <p:cNvPr id="10" name="Picture 9">
            <a:extLst>
              <a:ext uri="{FF2B5EF4-FFF2-40B4-BE49-F238E27FC236}">
                <a16:creationId xmlns:a16="http://schemas.microsoft.com/office/drawing/2014/main" id="{448C834F-B4D2-16EA-CEA1-6F2E48AA8C36}"/>
              </a:ext>
            </a:extLst>
          </p:cNvPr>
          <p:cNvPicPr>
            <a:picLocks noChangeAspect="1"/>
          </p:cNvPicPr>
          <p:nvPr/>
        </p:nvPicPr>
        <p:blipFill>
          <a:blip r:embed="rId5"/>
          <a:stretch>
            <a:fillRect/>
          </a:stretch>
        </p:blipFill>
        <p:spPr>
          <a:xfrm>
            <a:off x="12672647" y="7703498"/>
            <a:ext cx="1957754" cy="4191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662238"/>
            <a:ext cx="4944785" cy="2905125"/>
          </a:xfrm>
          <a:prstGeom prst="rect">
            <a:avLst/>
          </a:prstGeom>
        </p:spPr>
      </p:pic>
      <p:sp>
        <p:nvSpPr>
          <p:cNvPr id="4" name="Text 0"/>
          <p:cNvSpPr/>
          <p:nvPr/>
        </p:nvSpPr>
        <p:spPr>
          <a:xfrm>
            <a:off x="6244709" y="135493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ea typeface="Barlow Bold" pitchFamily="34" charset="-122"/>
                <a:cs typeface="Barlow Bold" pitchFamily="34" charset="-120"/>
              </a:rPr>
              <a:t>Future Work</a:t>
            </a:r>
            <a:endParaRPr lang="en-US" sz="4450" dirty="0">
              <a:solidFill>
                <a:srgbClr val="FF0000"/>
              </a:solidFill>
              <a:latin typeface="Arial Black" panose="020B0A04020102020204" pitchFamily="34" charset="0"/>
            </a:endParaRPr>
          </a:p>
        </p:txBody>
      </p:sp>
      <p:sp>
        <p:nvSpPr>
          <p:cNvPr id="5" name="Shape 1"/>
          <p:cNvSpPr/>
          <p:nvPr/>
        </p:nvSpPr>
        <p:spPr>
          <a:xfrm>
            <a:off x="6554391" y="2392561"/>
            <a:ext cx="30480" cy="4482108"/>
          </a:xfrm>
          <a:prstGeom prst="roundRect">
            <a:avLst>
              <a:gd name="adj" fmla="val 639750"/>
            </a:avLst>
          </a:prstGeom>
          <a:solidFill>
            <a:srgbClr val="C1C3D0"/>
          </a:solidFill>
          <a:ln/>
        </p:spPr>
      </p:sp>
      <p:sp>
        <p:nvSpPr>
          <p:cNvPr id="6" name="Shape 2"/>
          <p:cNvSpPr/>
          <p:nvPr/>
        </p:nvSpPr>
        <p:spPr>
          <a:xfrm>
            <a:off x="6782872" y="2864763"/>
            <a:ext cx="758309" cy="30480"/>
          </a:xfrm>
          <a:prstGeom prst="roundRect">
            <a:avLst>
              <a:gd name="adj" fmla="val 639750"/>
            </a:avLst>
          </a:prstGeom>
          <a:solidFill>
            <a:srgbClr val="C1C3D0"/>
          </a:solidFill>
          <a:ln/>
        </p:spPr>
      </p:sp>
      <p:sp>
        <p:nvSpPr>
          <p:cNvPr id="7" name="Shape 3"/>
          <p:cNvSpPr/>
          <p:nvPr/>
        </p:nvSpPr>
        <p:spPr>
          <a:xfrm>
            <a:off x="6325910" y="263628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en-US" dirty="0"/>
          </a:p>
        </p:txBody>
      </p:sp>
      <p:sp>
        <p:nvSpPr>
          <p:cNvPr id="8" name="Text 4"/>
          <p:cNvSpPr/>
          <p:nvPr/>
        </p:nvSpPr>
        <p:spPr>
          <a:xfrm>
            <a:off x="6509028" y="2708910"/>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ea typeface="Barlow Bold" pitchFamily="34" charset="-122"/>
                <a:cs typeface="Barlow Bold" pitchFamily="34" charset="-120"/>
              </a:rPr>
              <a:t>1</a:t>
            </a:r>
            <a:endParaRPr lang="en-US" sz="2650" dirty="0"/>
          </a:p>
        </p:txBody>
      </p:sp>
      <p:sp>
        <p:nvSpPr>
          <p:cNvPr id="9" name="Text 5"/>
          <p:cNvSpPr/>
          <p:nvPr/>
        </p:nvSpPr>
        <p:spPr>
          <a:xfrm>
            <a:off x="7761208" y="260913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ea typeface="Barlow Bold" pitchFamily="34" charset="-122"/>
                <a:cs typeface="Barlow Bold" pitchFamily="34" charset="-120"/>
              </a:rPr>
              <a:t>Improvements</a:t>
            </a:r>
            <a:endParaRPr lang="en-US" sz="2200" dirty="0"/>
          </a:p>
        </p:txBody>
      </p:sp>
      <p:sp>
        <p:nvSpPr>
          <p:cNvPr id="10" name="Text 6"/>
          <p:cNvSpPr/>
          <p:nvPr/>
        </p:nvSpPr>
        <p:spPr>
          <a:xfrm>
            <a:off x="7761208" y="3095268"/>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ea typeface="Montserrat" pitchFamily="34" charset="-122"/>
                <a:cs typeface="Montserrat" pitchFamily="34" charset="-120"/>
              </a:rPr>
              <a:t>We plan to explore using more advanced deep learning models, such as Vision Transformer, for potential improvements in accuracy and robustness.</a:t>
            </a:r>
            <a:endParaRPr lang="en-US" sz="1700" dirty="0"/>
          </a:p>
        </p:txBody>
      </p:sp>
      <p:sp>
        <p:nvSpPr>
          <p:cNvPr id="11" name="Shape 7"/>
          <p:cNvSpPr/>
          <p:nvPr/>
        </p:nvSpPr>
        <p:spPr>
          <a:xfrm>
            <a:off x="6782872" y="5040749"/>
            <a:ext cx="758309" cy="30480"/>
          </a:xfrm>
          <a:prstGeom prst="roundRect">
            <a:avLst>
              <a:gd name="adj" fmla="val 639750"/>
            </a:avLst>
          </a:prstGeom>
          <a:solidFill>
            <a:srgbClr val="C1C3D0"/>
          </a:solidFill>
          <a:ln/>
        </p:spPr>
      </p:sp>
      <p:sp>
        <p:nvSpPr>
          <p:cNvPr id="12" name="Shape 8"/>
          <p:cNvSpPr/>
          <p:nvPr/>
        </p:nvSpPr>
        <p:spPr>
          <a:xfrm>
            <a:off x="6325910" y="481226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3" name="Text 9"/>
          <p:cNvSpPr/>
          <p:nvPr/>
        </p:nvSpPr>
        <p:spPr>
          <a:xfrm>
            <a:off x="6473785" y="4884896"/>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ea typeface="Barlow Bold" pitchFamily="34" charset="-122"/>
                <a:cs typeface="Barlow Bold" pitchFamily="34" charset="-120"/>
              </a:rPr>
              <a:t>2</a:t>
            </a:r>
            <a:endParaRPr lang="en-US" sz="2650" dirty="0"/>
          </a:p>
        </p:txBody>
      </p:sp>
      <p:sp>
        <p:nvSpPr>
          <p:cNvPr id="14" name="Text 10"/>
          <p:cNvSpPr/>
          <p:nvPr/>
        </p:nvSpPr>
        <p:spPr>
          <a:xfrm>
            <a:off x="7761208" y="47851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ea typeface="Barlow Bold" pitchFamily="34" charset="-122"/>
                <a:cs typeface="Barlow Bold" pitchFamily="34" charset="-120"/>
              </a:rPr>
              <a:t>Scalability</a:t>
            </a:r>
            <a:endParaRPr lang="en-US" sz="2200" dirty="0"/>
          </a:p>
        </p:txBody>
      </p:sp>
      <p:sp>
        <p:nvSpPr>
          <p:cNvPr id="15" name="Text 11"/>
          <p:cNvSpPr/>
          <p:nvPr/>
        </p:nvSpPr>
        <p:spPr>
          <a:xfrm>
            <a:off x="7761208" y="5271254"/>
            <a:ext cx="6110883"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ea typeface="Montserrat" pitchFamily="34" charset="-122"/>
                <a:cs typeface="Montserrat" pitchFamily="34" charset="-120"/>
              </a:rPr>
              <a:t>We will focus on enhancing the system's scalability to handle larger datasets and more complex tagging scenarios, such as tagging videos or multi-image sequences.</a:t>
            </a:r>
            <a:endParaRPr lang="en-US" sz="1700" dirty="0"/>
          </a:p>
        </p:txBody>
      </p:sp>
      <p:pic>
        <p:nvPicPr>
          <p:cNvPr id="16" name="Picture 15">
            <a:extLst>
              <a:ext uri="{FF2B5EF4-FFF2-40B4-BE49-F238E27FC236}">
                <a16:creationId xmlns:a16="http://schemas.microsoft.com/office/drawing/2014/main" id="{6EED415A-292C-2133-43BA-6B47CCC04F56}"/>
              </a:ext>
            </a:extLst>
          </p:cNvPr>
          <p:cNvPicPr>
            <a:picLocks noChangeAspect="1"/>
          </p:cNvPicPr>
          <p:nvPr/>
        </p:nvPicPr>
        <p:blipFill>
          <a:blip r:embed="rId5"/>
          <a:stretch>
            <a:fillRect/>
          </a:stretch>
        </p:blipFill>
        <p:spPr>
          <a:xfrm>
            <a:off x="12672647" y="7703498"/>
            <a:ext cx="1957754" cy="4191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6288881" y="270748"/>
            <a:ext cx="2052518" cy="2166699"/>
          </a:xfrm>
          <a:prstGeom prst="rect">
            <a:avLst/>
          </a:prstGeom>
        </p:spPr>
      </p:pic>
      <p:sp>
        <p:nvSpPr>
          <p:cNvPr id="4" name="Text 0"/>
          <p:cNvSpPr/>
          <p:nvPr/>
        </p:nvSpPr>
        <p:spPr>
          <a:xfrm>
            <a:off x="758309" y="4256603"/>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ea typeface="Barlow Bold" pitchFamily="34" charset="-122"/>
                <a:cs typeface="Barlow Bold" pitchFamily="34" charset="-120"/>
              </a:rPr>
              <a:t>Conclusion</a:t>
            </a:r>
            <a:endParaRPr lang="en-US" sz="4450" dirty="0">
              <a:solidFill>
                <a:srgbClr val="FF0000"/>
              </a:solidFill>
              <a:latin typeface="Arial Black" panose="020B0A04020102020204" pitchFamily="34" charset="0"/>
            </a:endParaRPr>
          </a:p>
        </p:txBody>
      </p:sp>
      <p:sp>
        <p:nvSpPr>
          <p:cNvPr id="5" name="Text 1"/>
          <p:cNvSpPr/>
          <p:nvPr/>
        </p:nvSpPr>
        <p:spPr>
          <a:xfrm>
            <a:off x="758309" y="5294233"/>
            <a:ext cx="131137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Our project successfully developed an automated image tagging system using machine learning and MLOps principles. The system demonstrated impressive accuracy and efficiency, showcasing its potential to revolutionize various industries. We are confident that this technology will play a significant role in solving real-world image tagging problems and unlocking new opportunities for data-driven insights.</a:t>
            </a:r>
            <a:endParaRPr lang="en-US" sz="1700" dirty="0"/>
          </a:p>
        </p:txBody>
      </p:sp>
      <p:pic>
        <p:nvPicPr>
          <p:cNvPr id="6" name="Picture 5">
            <a:extLst>
              <a:ext uri="{FF2B5EF4-FFF2-40B4-BE49-F238E27FC236}">
                <a16:creationId xmlns:a16="http://schemas.microsoft.com/office/drawing/2014/main" id="{DBFBEF5D-DBB6-6DAC-1F96-D725C47CCC5C}"/>
              </a:ext>
            </a:extLst>
          </p:cNvPr>
          <p:cNvPicPr>
            <a:picLocks noChangeAspect="1"/>
          </p:cNvPicPr>
          <p:nvPr/>
        </p:nvPicPr>
        <p:blipFill>
          <a:blip r:embed="rId5"/>
          <a:stretch>
            <a:fillRect/>
          </a:stretch>
        </p:blipFill>
        <p:spPr>
          <a:xfrm>
            <a:off x="12672647" y="7703498"/>
            <a:ext cx="1957754" cy="4191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7ABF78-65B8-3EC0-F6A7-A156E0E87642}"/>
              </a:ext>
            </a:extLst>
          </p:cNvPr>
          <p:cNvSpPr txBox="1"/>
          <p:nvPr/>
        </p:nvSpPr>
        <p:spPr>
          <a:xfrm>
            <a:off x="3657600" y="3930134"/>
            <a:ext cx="7315200" cy="1015663"/>
          </a:xfrm>
          <a:prstGeom prst="rect">
            <a:avLst/>
          </a:prstGeom>
          <a:noFill/>
        </p:spPr>
        <p:txBody>
          <a:bodyPr wrap="square">
            <a:spAutoFit/>
          </a:bodyPr>
          <a:lstStyle/>
          <a:p>
            <a:pPr algn="ctr"/>
            <a:r>
              <a:rPr lang="en-US" sz="6000" b="1" dirty="0">
                <a:solidFill>
                  <a:srgbClr val="FF0000"/>
                </a:solidFill>
              </a:rPr>
              <a:t>Q&amp;A</a:t>
            </a:r>
          </a:p>
        </p:txBody>
      </p:sp>
      <p:pic>
        <p:nvPicPr>
          <p:cNvPr id="4" name="Picture 3">
            <a:extLst>
              <a:ext uri="{FF2B5EF4-FFF2-40B4-BE49-F238E27FC236}">
                <a16:creationId xmlns:a16="http://schemas.microsoft.com/office/drawing/2014/main" id="{2D2587B4-A233-BBB4-D201-ACF8881F29CC}"/>
              </a:ext>
            </a:extLst>
          </p:cNvPr>
          <p:cNvPicPr>
            <a:picLocks noChangeAspect="1"/>
          </p:cNvPicPr>
          <p:nvPr/>
        </p:nvPicPr>
        <p:blipFill>
          <a:blip r:embed="rId2"/>
          <a:stretch>
            <a:fillRect/>
          </a:stretch>
        </p:blipFill>
        <p:spPr>
          <a:xfrm>
            <a:off x="12672647" y="7703498"/>
            <a:ext cx="1957754" cy="419158"/>
          </a:xfrm>
          <a:prstGeom prst="rect">
            <a:avLst/>
          </a:prstGeom>
        </p:spPr>
      </p:pic>
    </p:spTree>
    <p:extLst>
      <p:ext uri="{BB962C8B-B14F-4D97-AF65-F5344CB8AC3E}">
        <p14:creationId xmlns:p14="http://schemas.microsoft.com/office/powerpoint/2010/main" val="273844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E2DB88-CB31-6F68-1402-1D6FD1A3558D}"/>
              </a:ext>
            </a:extLst>
          </p:cNvPr>
          <p:cNvSpPr txBox="1"/>
          <p:nvPr/>
        </p:nvSpPr>
        <p:spPr>
          <a:xfrm>
            <a:off x="3657600" y="3930134"/>
            <a:ext cx="7315200" cy="1569660"/>
          </a:xfrm>
          <a:prstGeom prst="rect">
            <a:avLst/>
          </a:prstGeom>
          <a:noFill/>
        </p:spPr>
        <p:txBody>
          <a:bodyPr wrap="square">
            <a:spAutoFit/>
          </a:bodyPr>
          <a:lstStyle/>
          <a:p>
            <a:pPr algn="ctr"/>
            <a:r>
              <a:rPr lang="en-US" sz="4800" b="1" dirty="0">
                <a:solidFill>
                  <a:srgbClr val="FF0000"/>
                </a:solidFill>
              </a:rPr>
              <a:t>Thank you for your attentions</a:t>
            </a:r>
          </a:p>
        </p:txBody>
      </p:sp>
      <p:pic>
        <p:nvPicPr>
          <p:cNvPr id="4" name="Picture 3">
            <a:extLst>
              <a:ext uri="{FF2B5EF4-FFF2-40B4-BE49-F238E27FC236}">
                <a16:creationId xmlns:a16="http://schemas.microsoft.com/office/drawing/2014/main" id="{DDF102B6-C217-5E19-AB81-5AD8ABE3FFE9}"/>
              </a:ext>
            </a:extLst>
          </p:cNvPr>
          <p:cNvPicPr>
            <a:picLocks noChangeAspect="1"/>
          </p:cNvPicPr>
          <p:nvPr/>
        </p:nvPicPr>
        <p:blipFill>
          <a:blip r:embed="rId2"/>
          <a:stretch>
            <a:fillRect/>
          </a:stretch>
        </p:blipFill>
        <p:spPr>
          <a:xfrm>
            <a:off x="12672647" y="7703498"/>
            <a:ext cx="1957754" cy="419158"/>
          </a:xfrm>
          <a:prstGeom prst="rect">
            <a:avLst/>
          </a:prstGeom>
        </p:spPr>
      </p:pic>
    </p:spTree>
    <p:extLst>
      <p:ext uri="{BB962C8B-B14F-4D97-AF65-F5344CB8AC3E}">
        <p14:creationId xmlns:p14="http://schemas.microsoft.com/office/powerpoint/2010/main" val="297146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8914" y="2377916"/>
            <a:ext cx="4956453" cy="3473648"/>
          </a:xfrm>
          <a:prstGeom prst="rect">
            <a:avLst/>
          </a:prstGeom>
        </p:spPr>
      </p:pic>
      <p:sp>
        <p:nvSpPr>
          <p:cNvPr id="4" name="Text 0"/>
          <p:cNvSpPr/>
          <p:nvPr/>
        </p:nvSpPr>
        <p:spPr>
          <a:xfrm>
            <a:off x="741759" y="583168"/>
            <a:ext cx="5577602" cy="697230"/>
          </a:xfrm>
          <a:prstGeom prst="rect">
            <a:avLst/>
          </a:prstGeom>
          <a:noFill/>
          <a:ln/>
        </p:spPr>
        <p:txBody>
          <a:bodyPr wrap="none" lIns="0" tIns="0" rIns="0" bIns="0" rtlCol="0" anchor="t"/>
          <a:lstStyle/>
          <a:p>
            <a:pPr marL="0" indent="0">
              <a:lnSpc>
                <a:spcPts val="5450"/>
              </a:lnSpc>
              <a:buNone/>
            </a:pPr>
            <a:r>
              <a:rPr lang="en-US" sz="4350" b="1" dirty="0">
                <a:solidFill>
                  <a:srgbClr val="FF0000"/>
                </a:solidFill>
                <a:latin typeface="Arial Black" panose="020B0A04020102020204" pitchFamily="34" charset="0"/>
                <a:ea typeface="Barlow Bold" pitchFamily="34" charset="-122"/>
                <a:cs typeface="Barlow Bold" pitchFamily="34" charset="-120"/>
              </a:rPr>
              <a:t>Introduction</a:t>
            </a:r>
            <a:endParaRPr lang="en-US" sz="4350" dirty="0">
              <a:solidFill>
                <a:srgbClr val="FF0000"/>
              </a:solidFill>
              <a:latin typeface="Arial Black" panose="020B0A04020102020204" pitchFamily="34" charset="0"/>
            </a:endParaRPr>
          </a:p>
        </p:txBody>
      </p:sp>
      <p:sp>
        <p:nvSpPr>
          <p:cNvPr id="5" name="Shape 1"/>
          <p:cNvSpPr/>
          <p:nvPr/>
        </p:nvSpPr>
        <p:spPr>
          <a:xfrm>
            <a:off x="741759" y="1836658"/>
            <a:ext cx="476845" cy="476845"/>
          </a:xfrm>
          <a:prstGeom prst="roundRect">
            <a:avLst>
              <a:gd name="adj" fmla="val 40004"/>
            </a:avLst>
          </a:prstGeom>
          <a:solidFill>
            <a:srgbClr val="EEEFF5"/>
          </a:solidFill>
          <a:ln/>
          <a:effectLst>
            <a:outerShdw blurRad="52070" dist="25400" dir="13500000" algn="bl" rotWithShape="0">
              <a:srgbClr val="FFFFFF">
                <a:alpha val="70000"/>
              </a:srgbClr>
            </a:outerShdw>
          </a:effectLst>
        </p:spPr>
        <p:txBody>
          <a:bodyPr/>
          <a:lstStyle/>
          <a:p>
            <a:endParaRPr lang="en-US"/>
          </a:p>
        </p:txBody>
      </p:sp>
      <p:sp>
        <p:nvSpPr>
          <p:cNvPr id="6" name="Text 2"/>
          <p:cNvSpPr/>
          <p:nvPr/>
        </p:nvSpPr>
        <p:spPr>
          <a:xfrm>
            <a:off x="920948" y="1907738"/>
            <a:ext cx="118467" cy="33468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Arial Black" panose="020B0A04020102020204" pitchFamily="34" charset="0"/>
                <a:ea typeface="Barlow Bold" pitchFamily="34" charset="-122"/>
                <a:cs typeface="Barlow Bold" pitchFamily="34" charset="-120"/>
              </a:rPr>
              <a:t>1</a:t>
            </a:r>
            <a:endParaRPr lang="en-US" sz="2600" dirty="0">
              <a:latin typeface="Arial Black" panose="020B0A04020102020204" pitchFamily="34" charset="0"/>
            </a:endParaRPr>
          </a:p>
        </p:txBody>
      </p:sp>
      <p:sp>
        <p:nvSpPr>
          <p:cNvPr id="7" name="Text 3"/>
          <p:cNvSpPr/>
          <p:nvPr/>
        </p:nvSpPr>
        <p:spPr>
          <a:xfrm>
            <a:off x="1430536" y="1836658"/>
            <a:ext cx="2788801" cy="348496"/>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Arial Black" panose="020B0A04020102020204" pitchFamily="34" charset="0"/>
                <a:ea typeface="Barlow Bold" pitchFamily="34" charset="-122"/>
                <a:cs typeface="Barlow Bold" pitchFamily="34" charset="-120"/>
              </a:rPr>
              <a:t>Project Overview</a:t>
            </a:r>
            <a:endParaRPr lang="en-US" sz="2150" dirty="0">
              <a:latin typeface="Arial Black" panose="020B0A04020102020204" pitchFamily="34" charset="0"/>
            </a:endParaRPr>
          </a:p>
        </p:txBody>
      </p:sp>
      <p:sp>
        <p:nvSpPr>
          <p:cNvPr id="8" name="Text 4"/>
          <p:cNvSpPr/>
          <p:nvPr/>
        </p:nvSpPr>
        <p:spPr>
          <a:xfrm>
            <a:off x="1430536" y="2312313"/>
            <a:ext cx="3035498" cy="203454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This project aims to build a machine learning system that can automatically tag images with relevant keywords, based on their content.</a:t>
            </a:r>
            <a:endParaRPr lang="en-US" sz="1650" dirty="0"/>
          </a:p>
        </p:txBody>
      </p:sp>
      <p:sp>
        <p:nvSpPr>
          <p:cNvPr id="9" name="Shape 5"/>
          <p:cNvSpPr/>
          <p:nvPr/>
        </p:nvSpPr>
        <p:spPr>
          <a:xfrm>
            <a:off x="4677966" y="1836658"/>
            <a:ext cx="476845" cy="476845"/>
          </a:xfrm>
          <a:prstGeom prst="roundRect">
            <a:avLst>
              <a:gd name="adj" fmla="val 40004"/>
            </a:avLst>
          </a:prstGeom>
          <a:solidFill>
            <a:srgbClr val="EEEFF5"/>
          </a:solidFill>
          <a:ln/>
          <a:effectLst>
            <a:outerShdw blurRad="52070" dist="25400" dir="13500000" algn="bl" rotWithShape="0">
              <a:srgbClr val="FFFFFF">
                <a:alpha val="70000"/>
              </a:srgbClr>
            </a:outerShdw>
          </a:effectLst>
        </p:spPr>
      </p:sp>
      <p:sp>
        <p:nvSpPr>
          <p:cNvPr id="10" name="Text 6"/>
          <p:cNvSpPr/>
          <p:nvPr/>
        </p:nvSpPr>
        <p:spPr>
          <a:xfrm>
            <a:off x="4822627" y="1907738"/>
            <a:ext cx="187404" cy="33468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Arial Black" panose="020B0A04020102020204" pitchFamily="34" charset="0"/>
                <a:ea typeface="Barlow Bold" pitchFamily="34" charset="-122"/>
                <a:cs typeface="Barlow Bold" pitchFamily="34" charset="-120"/>
              </a:rPr>
              <a:t>2</a:t>
            </a:r>
            <a:endParaRPr lang="en-US" sz="2600" dirty="0">
              <a:latin typeface="Arial Black" panose="020B0A04020102020204" pitchFamily="34" charset="0"/>
            </a:endParaRPr>
          </a:p>
        </p:txBody>
      </p:sp>
      <p:sp>
        <p:nvSpPr>
          <p:cNvPr id="11" name="Text 7"/>
          <p:cNvSpPr/>
          <p:nvPr/>
        </p:nvSpPr>
        <p:spPr>
          <a:xfrm>
            <a:off x="5366742" y="1836658"/>
            <a:ext cx="2788801" cy="348496"/>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Arial Black" panose="020B0A04020102020204" pitchFamily="34" charset="0"/>
                <a:ea typeface="Barlow Bold" pitchFamily="34" charset="-122"/>
                <a:cs typeface="Barlow Bold" pitchFamily="34" charset="-120"/>
              </a:rPr>
              <a:t>Motivation</a:t>
            </a:r>
            <a:endParaRPr lang="en-US" sz="2150" dirty="0">
              <a:latin typeface="Arial Black" panose="020B0A04020102020204" pitchFamily="34" charset="0"/>
            </a:endParaRPr>
          </a:p>
        </p:txBody>
      </p:sp>
      <p:sp>
        <p:nvSpPr>
          <p:cNvPr id="12" name="Text 8"/>
          <p:cNvSpPr/>
          <p:nvPr/>
        </p:nvSpPr>
        <p:spPr>
          <a:xfrm>
            <a:off x="5366742" y="2312313"/>
            <a:ext cx="3035498" cy="339090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Automated image tagging is crucial for streamlining image management, enhancing search capabilities, and enabling more insightful data analysis in various fields, including e-commerce, social media, and digital media.</a:t>
            </a:r>
            <a:endParaRPr lang="en-US" sz="1650" dirty="0"/>
          </a:p>
        </p:txBody>
      </p:sp>
      <p:sp>
        <p:nvSpPr>
          <p:cNvPr id="13" name="Shape 9"/>
          <p:cNvSpPr/>
          <p:nvPr/>
        </p:nvSpPr>
        <p:spPr>
          <a:xfrm>
            <a:off x="741759" y="6153507"/>
            <a:ext cx="476845" cy="476845"/>
          </a:xfrm>
          <a:prstGeom prst="roundRect">
            <a:avLst>
              <a:gd name="adj" fmla="val 40004"/>
            </a:avLst>
          </a:prstGeom>
          <a:solidFill>
            <a:srgbClr val="EEEFF5"/>
          </a:solidFill>
          <a:ln/>
          <a:effectLst>
            <a:outerShdw blurRad="52070" dist="25400" dir="13500000" algn="bl" rotWithShape="0">
              <a:srgbClr val="FFFFFF">
                <a:alpha val="70000"/>
              </a:srgbClr>
            </a:outerShdw>
          </a:effectLst>
        </p:spPr>
      </p:sp>
      <p:sp>
        <p:nvSpPr>
          <p:cNvPr id="14" name="Text 10"/>
          <p:cNvSpPr/>
          <p:nvPr/>
        </p:nvSpPr>
        <p:spPr>
          <a:xfrm>
            <a:off x="889754" y="6224588"/>
            <a:ext cx="180737" cy="33468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Arial Black" panose="020B0A04020102020204" pitchFamily="34" charset="0"/>
                <a:ea typeface="Barlow Bold" pitchFamily="34" charset="-122"/>
                <a:cs typeface="Barlow Bold" pitchFamily="34" charset="-120"/>
              </a:rPr>
              <a:t>3</a:t>
            </a:r>
            <a:endParaRPr lang="en-US" sz="2600" dirty="0">
              <a:latin typeface="Arial Black" panose="020B0A04020102020204" pitchFamily="34" charset="0"/>
            </a:endParaRPr>
          </a:p>
        </p:txBody>
      </p:sp>
      <p:sp>
        <p:nvSpPr>
          <p:cNvPr id="15" name="Text 11"/>
          <p:cNvSpPr/>
          <p:nvPr/>
        </p:nvSpPr>
        <p:spPr>
          <a:xfrm>
            <a:off x="1430536" y="6153507"/>
            <a:ext cx="2788801" cy="348496"/>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Arial Black" panose="020B0A04020102020204" pitchFamily="34" charset="0"/>
                <a:ea typeface="Barlow Bold" pitchFamily="34" charset="-122"/>
                <a:cs typeface="Barlow Bold" pitchFamily="34" charset="-120"/>
              </a:rPr>
              <a:t>Objectives</a:t>
            </a:r>
            <a:endParaRPr lang="en-US" sz="2150" dirty="0">
              <a:latin typeface="Arial Black" panose="020B0A04020102020204" pitchFamily="34" charset="0"/>
            </a:endParaRPr>
          </a:p>
        </p:txBody>
      </p:sp>
      <p:sp>
        <p:nvSpPr>
          <p:cNvPr id="16" name="Text 12"/>
          <p:cNvSpPr/>
          <p:nvPr/>
        </p:nvSpPr>
        <p:spPr>
          <a:xfrm>
            <a:off x="1430536" y="6629162"/>
            <a:ext cx="6971705" cy="101727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Our primary objectives are to create a robust and accurate image tagging system, and to integrate MLOps principles for efficient model development, deployment, and monitoring.</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39082B8-F4C6-0FF0-F404-CCC058798548}"/>
              </a:ext>
            </a:extLst>
          </p:cNvPr>
          <p:cNvSpPr/>
          <p:nvPr/>
        </p:nvSpPr>
        <p:spPr>
          <a:xfrm>
            <a:off x="277662" y="339969"/>
            <a:ext cx="9613702" cy="668215"/>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rPr>
              <a:t>Time Frame:</a:t>
            </a:r>
          </a:p>
          <a:p>
            <a:pPr marL="0" indent="0">
              <a:lnSpc>
                <a:spcPts val="5600"/>
              </a:lnSpc>
              <a:buNone/>
            </a:pPr>
            <a:endParaRPr lang="en-US" sz="4450" b="1" dirty="0">
              <a:solidFill>
                <a:srgbClr val="FF0000"/>
              </a:solidFill>
              <a:latin typeface="Arial Black" panose="020B0A04020102020204" pitchFamily="34" charset="0"/>
            </a:endParaRPr>
          </a:p>
          <a:p>
            <a:pPr marL="342900" indent="-342900">
              <a:lnSpc>
                <a:spcPts val="5600"/>
              </a:lnSpc>
              <a:buFont typeface="Wingdings" panose="05000000000000000000" pitchFamily="2" charset="2"/>
              <a:buChar char="Ø"/>
            </a:pPr>
            <a:r>
              <a:rPr lang="en-US" sz="4400" dirty="0"/>
              <a:t>Week 1 - Data Collection &amp; Preparation</a:t>
            </a:r>
          </a:p>
          <a:p>
            <a:pPr>
              <a:lnSpc>
                <a:spcPts val="5600"/>
              </a:lnSpc>
            </a:pPr>
            <a:endParaRPr lang="en-US" sz="4400" b="1" dirty="0">
              <a:solidFill>
                <a:srgbClr val="FF0000"/>
              </a:solidFill>
              <a:latin typeface="Arial Black" panose="020B0A04020102020204" pitchFamily="34" charset="0"/>
            </a:endParaRPr>
          </a:p>
          <a:p>
            <a:pPr marL="342900" indent="-342900">
              <a:lnSpc>
                <a:spcPts val="5600"/>
              </a:lnSpc>
              <a:buFont typeface="Wingdings" panose="05000000000000000000" pitchFamily="2" charset="2"/>
              <a:buChar char="Ø"/>
            </a:pPr>
            <a:r>
              <a:rPr lang="en-US" sz="4400" dirty="0"/>
              <a:t>Week 2 - Model Training</a:t>
            </a:r>
          </a:p>
          <a:p>
            <a:pPr>
              <a:lnSpc>
                <a:spcPts val="5600"/>
              </a:lnSpc>
            </a:pPr>
            <a:endParaRPr lang="en-US" sz="4400" b="1" dirty="0">
              <a:solidFill>
                <a:srgbClr val="FF0000"/>
              </a:solidFill>
              <a:latin typeface="Arial Black" panose="020B0A04020102020204" pitchFamily="34" charset="0"/>
            </a:endParaRPr>
          </a:p>
          <a:p>
            <a:pPr marL="342900" indent="-342900">
              <a:lnSpc>
                <a:spcPts val="5600"/>
              </a:lnSpc>
              <a:buFont typeface="Wingdings" panose="05000000000000000000" pitchFamily="2" charset="2"/>
              <a:buChar char="Ø"/>
            </a:pPr>
            <a:r>
              <a:rPr lang="en-US" sz="4400" dirty="0"/>
              <a:t>Week 3 - Pipeline Integration</a:t>
            </a:r>
          </a:p>
          <a:p>
            <a:pPr>
              <a:lnSpc>
                <a:spcPts val="5600"/>
              </a:lnSpc>
            </a:pPr>
            <a:endParaRPr lang="en-US" sz="4400" b="1" dirty="0">
              <a:solidFill>
                <a:srgbClr val="FF0000"/>
              </a:solidFill>
              <a:latin typeface="Arial Black" panose="020B0A04020102020204" pitchFamily="34" charset="0"/>
            </a:endParaRPr>
          </a:p>
          <a:p>
            <a:pPr marL="342900" indent="-342900">
              <a:lnSpc>
                <a:spcPts val="5600"/>
              </a:lnSpc>
              <a:buFont typeface="Wingdings" panose="05000000000000000000" pitchFamily="2" charset="2"/>
              <a:buChar char="Ø"/>
            </a:pPr>
            <a:r>
              <a:rPr lang="en-US" sz="4400" dirty="0"/>
              <a:t>Week 4 – </a:t>
            </a:r>
            <a:r>
              <a:rPr lang="en-US" sz="4400" dirty="0" err="1"/>
              <a:t>MLOps</a:t>
            </a:r>
            <a:endParaRPr lang="en-US" sz="4400" b="1" dirty="0">
              <a:solidFill>
                <a:srgbClr val="FF0000"/>
              </a:solidFill>
              <a:latin typeface="Arial Black" panose="020B0A04020102020204" pitchFamily="34" charset="0"/>
            </a:endParaRPr>
          </a:p>
          <a:p>
            <a:pPr>
              <a:lnSpc>
                <a:spcPts val="5600"/>
              </a:lnSpc>
            </a:pPr>
            <a:endParaRPr lang="en-US" sz="2000" dirty="0">
              <a:latin typeface="Arial Black" panose="020B0A04020102020204" pitchFamily="34" charset="0"/>
            </a:endParaRPr>
          </a:p>
        </p:txBody>
      </p:sp>
    </p:spTree>
    <p:extLst>
      <p:ext uri="{BB962C8B-B14F-4D97-AF65-F5344CB8AC3E}">
        <p14:creationId xmlns:p14="http://schemas.microsoft.com/office/powerpoint/2010/main" val="377477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5455325" y="270748"/>
            <a:ext cx="3719632" cy="2166699"/>
          </a:xfrm>
          <a:prstGeom prst="rect">
            <a:avLst/>
          </a:prstGeom>
        </p:spPr>
      </p:pic>
      <p:sp>
        <p:nvSpPr>
          <p:cNvPr id="4" name="Text 0"/>
          <p:cNvSpPr/>
          <p:nvPr/>
        </p:nvSpPr>
        <p:spPr>
          <a:xfrm>
            <a:off x="758309" y="3623667"/>
            <a:ext cx="9613702" cy="712708"/>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ea typeface="Barlow Bold" pitchFamily="34" charset="-122"/>
                <a:cs typeface="Barlow Bold" pitchFamily="34" charset="-120"/>
              </a:rPr>
              <a:t>Data Collection &amp; Preparation</a:t>
            </a:r>
            <a:endParaRPr lang="en-US" sz="4450" dirty="0">
              <a:solidFill>
                <a:srgbClr val="FF0000"/>
              </a:solidFill>
              <a:latin typeface="Arial Black" panose="020B0A04020102020204" pitchFamily="34" charset="0"/>
            </a:endParaRPr>
          </a:p>
        </p:txBody>
      </p:sp>
      <p:sp>
        <p:nvSpPr>
          <p:cNvPr id="5" name="Shape 1"/>
          <p:cNvSpPr/>
          <p:nvPr/>
        </p:nvSpPr>
        <p:spPr>
          <a:xfrm>
            <a:off x="758309" y="4661297"/>
            <a:ext cx="6448663" cy="2652832"/>
          </a:xfrm>
          <a:prstGeom prst="roundRect">
            <a:avLst>
              <a:gd name="adj" fmla="val 7350"/>
            </a:avLst>
          </a:prstGeom>
          <a:solidFill>
            <a:srgbClr val="EEEFF5"/>
          </a:solidFill>
          <a:ln/>
          <a:effectLst>
            <a:outerShdw blurRad="53340" dist="26670" dir="13500000" algn="bl" rotWithShape="0">
              <a:srgbClr val="FFFFFF">
                <a:alpha val="70000"/>
              </a:srgbClr>
            </a:outerShdw>
          </a:effectLst>
        </p:spPr>
      </p:sp>
      <p:sp>
        <p:nvSpPr>
          <p:cNvPr id="6" name="Text 2"/>
          <p:cNvSpPr/>
          <p:nvPr/>
        </p:nvSpPr>
        <p:spPr>
          <a:xfrm>
            <a:off x="974884" y="487787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ial Black" panose="020B0A04020102020204" pitchFamily="34" charset="0"/>
                <a:ea typeface="Barlow Bold" pitchFamily="34" charset="-122"/>
                <a:cs typeface="Barlow Bold" pitchFamily="34" charset="-120"/>
              </a:rPr>
              <a:t>Data</a:t>
            </a:r>
            <a:r>
              <a:rPr lang="en-US" sz="2200" b="1" dirty="0">
                <a:solidFill>
                  <a:srgbClr val="272525"/>
                </a:solidFill>
                <a:latin typeface="Barlow Bold" pitchFamily="34" charset="0"/>
                <a:ea typeface="Barlow Bold" pitchFamily="34" charset="-122"/>
                <a:cs typeface="Barlow Bold" pitchFamily="34" charset="-120"/>
              </a:rPr>
              <a:t> Source</a:t>
            </a:r>
            <a:endParaRPr lang="en-US" sz="2200" dirty="0"/>
          </a:p>
        </p:txBody>
      </p:sp>
      <p:sp>
        <p:nvSpPr>
          <p:cNvPr id="7" name="Text 3"/>
          <p:cNvSpPr/>
          <p:nvPr/>
        </p:nvSpPr>
        <p:spPr>
          <a:xfrm>
            <a:off x="974884" y="5364004"/>
            <a:ext cx="6015514"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 used a combination of public datasets like ImageNet and COCO, which contain millions of labeled images, along with a curated custom dataset tailored to our specific tagging needs.</a:t>
            </a:r>
            <a:endParaRPr lang="en-US" sz="1700" dirty="0"/>
          </a:p>
        </p:txBody>
      </p:sp>
      <p:sp>
        <p:nvSpPr>
          <p:cNvPr id="8" name="Shape 4"/>
          <p:cNvSpPr/>
          <p:nvPr/>
        </p:nvSpPr>
        <p:spPr>
          <a:xfrm>
            <a:off x="7423547" y="4661297"/>
            <a:ext cx="6448663" cy="2652832"/>
          </a:xfrm>
          <a:prstGeom prst="roundRect">
            <a:avLst>
              <a:gd name="adj" fmla="val 7350"/>
            </a:avLst>
          </a:prstGeom>
          <a:solidFill>
            <a:srgbClr val="EEEFF5"/>
          </a:solidFill>
          <a:ln/>
          <a:effectLst>
            <a:outerShdw blurRad="53340" dist="26670" dir="13500000" algn="bl" rotWithShape="0">
              <a:srgbClr val="FFFFFF">
                <a:alpha val="70000"/>
              </a:srgbClr>
            </a:outerShdw>
          </a:effectLst>
        </p:spPr>
      </p:sp>
      <p:sp>
        <p:nvSpPr>
          <p:cNvPr id="9" name="Text 5"/>
          <p:cNvSpPr/>
          <p:nvPr/>
        </p:nvSpPr>
        <p:spPr>
          <a:xfrm>
            <a:off x="7640122" y="487787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ial Black" panose="020B0A04020102020204" pitchFamily="34" charset="0"/>
                <a:ea typeface="Barlow Bold" pitchFamily="34" charset="-122"/>
                <a:cs typeface="Barlow Bold" pitchFamily="34" charset="-120"/>
              </a:rPr>
              <a:t>Data Preparation</a:t>
            </a:r>
            <a:endParaRPr lang="en-US" sz="2200" dirty="0">
              <a:latin typeface="Arial Black" panose="020B0A04020102020204" pitchFamily="34" charset="0"/>
            </a:endParaRPr>
          </a:p>
        </p:txBody>
      </p:sp>
      <p:sp>
        <p:nvSpPr>
          <p:cNvPr id="10" name="Text 6"/>
          <p:cNvSpPr/>
          <p:nvPr/>
        </p:nvSpPr>
        <p:spPr>
          <a:xfrm>
            <a:off x="7640122" y="5364004"/>
            <a:ext cx="6015514"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 preprocessed the images by resizing them to a consistent size, normalizing pixel values, and ensuring consistent labeling across all datasets. We also split the data into training, validation, and testing sets, ensuring a robust model evaluation.</a:t>
            </a:r>
            <a:endParaRPr lang="en-US" sz="1700" dirty="0"/>
          </a:p>
        </p:txBody>
      </p:sp>
      <p:pic>
        <p:nvPicPr>
          <p:cNvPr id="11" name="Picture 10">
            <a:extLst>
              <a:ext uri="{FF2B5EF4-FFF2-40B4-BE49-F238E27FC236}">
                <a16:creationId xmlns:a16="http://schemas.microsoft.com/office/drawing/2014/main" id="{9994C8A7-849C-2295-8EF0-12A53BC1F881}"/>
              </a:ext>
            </a:extLst>
          </p:cNvPr>
          <p:cNvPicPr>
            <a:picLocks noChangeAspect="1"/>
          </p:cNvPicPr>
          <p:nvPr/>
        </p:nvPicPr>
        <p:blipFill>
          <a:blip r:embed="rId5"/>
          <a:stretch>
            <a:fillRect/>
          </a:stretch>
        </p:blipFill>
        <p:spPr>
          <a:xfrm>
            <a:off x="12672647" y="7703498"/>
            <a:ext cx="1957754" cy="4191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717000"/>
            <a:ext cx="5945862" cy="712708"/>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ea typeface="Barlow Bold" pitchFamily="34" charset="-122"/>
                <a:cs typeface="Barlow Bold" pitchFamily="34" charset="-120"/>
              </a:rPr>
              <a:t>Model Training</a:t>
            </a:r>
            <a:endParaRPr lang="en-US" sz="4450" dirty="0">
              <a:solidFill>
                <a:srgbClr val="FF0000"/>
              </a:solidFill>
              <a:latin typeface="Arial Black" panose="020B0A04020102020204" pitchFamily="34" charset="0"/>
            </a:endParaRPr>
          </a:p>
        </p:txBody>
      </p:sp>
      <p:sp>
        <p:nvSpPr>
          <p:cNvPr id="3" name="Text 1"/>
          <p:cNvSpPr/>
          <p:nvPr/>
        </p:nvSpPr>
        <p:spPr>
          <a:xfrm>
            <a:off x="758309" y="297120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Arial Black" panose="020B0A04020102020204" pitchFamily="34" charset="0"/>
                <a:ea typeface="Barlow Bold" pitchFamily="34" charset="-122"/>
                <a:cs typeface="Barlow Bold" pitchFamily="34" charset="-120"/>
              </a:rPr>
              <a:t>Model Selection</a:t>
            </a:r>
            <a:endParaRPr lang="en-US" sz="2200" dirty="0">
              <a:latin typeface="Arial Black" panose="020B0A04020102020204" pitchFamily="34" charset="0"/>
            </a:endParaRPr>
          </a:p>
        </p:txBody>
      </p:sp>
      <p:sp>
        <p:nvSpPr>
          <p:cNvPr id="4" name="Text 2"/>
          <p:cNvSpPr/>
          <p:nvPr/>
        </p:nvSpPr>
        <p:spPr>
          <a:xfrm>
            <a:off x="758309" y="3544014"/>
            <a:ext cx="4018359" cy="277368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 chose to use ResNet-50, a well-established convolutional neural network known for its accuracy in image classification tasks. We leveraged transfer learning, using pre-trained weights from ImageNet to initialize our model, accelerating training and improving accuracy.</a:t>
            </a:r>
            <a:endParaRPr lang="en-US" sz="1700" dirty="0"/>
          </a:p>
        </p:txBody>
      </p:sp>
      <p:sp>
        <p:nvSpPr>
          <p:cNvPr id="5" name="Text 3"/>
          <p:cNvSpPr/>
          <p:nvPr/>
        </p:nvSpPr>
        <p:spPr>
          <a:xfrm>
            <a:off x="5312926" y="297120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Arial Black" panose="020B0A04020102020204" pitchFamily="34" charset="0"/>
                <a:ea typeface="Barlow Bold" pitchFamily="34" charset="-122"/>
                <a:cs typeface="Barlow Bold" pitchFamily="34" charset="-120"/>
              </a:rPr>
              <a:t>Training Process</a:t>
            </a:r>
            <a:endParaRPr lang="en-US" sz="2200" dirty="0">
              <a:latin typeface="Arial Black" panose="020B0A04020102020204" pitchFamily="34" charset="0"/>
            </a:endParaRPr>
          </a:p>
        </p:txBody>
      </p:sp>
      <p:sp>
        <p:nvSpPr>
          <p:cNvPr id="6" name="Text 4"/>
          <p:cNvSpPr/>
          <p:nvPr/>
        </p:nvSpPr>
        <p:spPr>
          <a:xfrm>
            <a:off x="5312926" y="3544014"/>
            <a:ext cx="4018359" cy="242697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Our training process involved fine-tuning the ResNet-50 model on our combined dataset. We used a combination of hyperparameters, such as learning rate, batch size, and optimizer, to optimize the training process.</a:t>
            </a:r>
            <a:endParaRPr lang="en-US" sz="1700" dirty="0"/>
          </a:p>
        </p:txBody>
      </p:sp>
      <p:sp>
        <p:nvSpPr>
          <p:cNvPr id="7" name="Text 5"/>
          <p:cNvSpPr/>
          <p:nvPr/>
        </p:nvSpPr>
        <p:spPr>
          <a:xfrm>
            <a:off x="9867543" y="297120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Arial Black" panose="020B0A04020102020204" pitchFamily="34" charset="0"/>
                <a:ea typeface="Barlow Bold" pitchFamily="34" charset="-122"/>
                <a:cs typeface="Barlow Bold" pitchFamily="34" charset="-120"/>
              </a:rPr>
              <a:t>Results</a:t>
            </a:r>
            <a:endParaRPr lang="en-US" sz="2200" dirty="0">
              <a:latin typeface="Arial Black" panose="020B0A04020102020204" pitchFamily="34" charset="0"/>
            </a:endParaRPr>
          </a:p>
        </p:txBody>
      </p:sp>
      <p:sp>
        <p:nvSpPr>
          <p:cNvPr id="8" name="Text 6"/>
          <p:cNvSpPr/>
          <p:nvPr/>
        </p:nvSpPr>
        <p:spPr>
          <a:xfrm>
            <a:off x="9867543" y="3544014"/>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Our model achieved a promising accuracy of 90% on the validation set. We also observed consistent improvement over the training epochs, demonstrating the effectiveness of our approach.</a:t>
            </a:r>
            <a:endParaRPr lang="en-US" sz="1700" dirty="0"/>
          </a:p>
        </p:txBody>
      </p:sp>
      <p:pic>
        <p:nvPicPr>
          <p:cNvPr id="9" name="Picture 8">
            <a:extLst>
              <a:ext uri="{FF2B5EF4-FFF2-40B4-BE49-F238E27FC236}">
                <a16:creationId xmlns:a16="http://schemas.microsoft.com/office/drawing/2014/main" id="{5770F03F-11CD-9DCC-95F9-1F1615BF1493}"/>
              </a:ext>
            </a:extLst>
          </p:cNvPr>
          <p:cNvPicPr>
            <a:picLocks noChangeAspect="1"/>
          </p:cNvPicPr>
          <p:nvPr/>
        </p:nvPicPr>
        <p:blipFill>
          <a:blip r:embed="rId3"/>
          <a:stretch>
            <a:fillRect/>
          </a:stretch>
        </p:blipFill>
        <p:spPr>
          <a:xfrm>
            <a:off x="12672647" y="7703498"/>
            <a:ext cx="1957754" cy="4191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827020"/>
            <a:ext cx="4944785" cy="2575441"/>
          </a:xfrm>
          <a:prstGeom prst="rect">
            <a:avLst/>
          </a:prstGeom>
        </p:spPr>
      </p:pic>
      <p:sp>
        <p:nvSpPr>
          <p:cNvPr id="4" name="Text 0"/>
          <p:cNvSpPr/>
          <p:nvPr/>
        </p:nvSpPr>
        <p:spPr>
          <a:xfrm>
            <a:off x="758309" y="769977"/>
            <a:ext cx="7216616" cy="712708"/>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ea typeface="Barlow Bold" pitchFamily="34" charset="-122"/>
                <a:cs typeface="Barlow Bold" pitchFamily="34" charset="-120"/>
              </a:rPr>
              <a:t>Pipeline Integration</a:t>
            </a:r>
            <a:endParaRPr lang="en-US" sz="4450" dirty="0">
              <a:solidFill>
                <a:srgbClr val="FF0000"/>
              </a:solidFill>
              <a:latin typeface="Arial Black" panose="020B0A04020102020204" pitchFamily="34" charset="0"/>
            </a:endParaRPr>
          </a:p>
        </p:txBody>
      </p:sp>
      <p:pic>
        <p:nvPicPr>
          <p:cNvPr id="5" name="Image 2" descr="preencoded.png"/>
          <p:cNvPicPr>
            <a:picLocks noChangeAspect="1"/>
          </p:cNvPicPr>
          <p:nvPr/>
        </p:nvPicPr>
        <p:blipFill>
          <a:blip r:embed="rId5"/>
          <a:stretch>
            <a:fillRect/>
          </a:stretch>
        </p:blipFill>
        <p:spPr>
          <a:xfrm>
            <a:off x="758309" y="1807607"/>
            <a:ext cx="1083231" cy="1733193"/>
          </a:xfrm>
          <a:prstGeom prst="rect">
            <a:avLst/>
          </a:prstGeom>
        </p:spPr>
      </p:pic>
      <p:sp>
        <p:nvSpPr>
          <p:cNvPr id="6" name="Text 1"/>
          <p:cNvSpPr/>
          <p:nvPr/>
        </p:nvSpPr>
        <p:spPr>
          <a:xfrm>
            <a:off x="2166461" y="202418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ea typeface="Barlow Bold" pitchFamily="34" charset="-122"/>
                <a:cs typeface="Barlow Bold" pitchFamily="34" charset="-120"/>
              </a:rPr>
              <a:t>Image Upload</a:t>
            </a:r>
            <a:endParaRPr lang="en-US" sz="2200" dirty="0"/>
          </a:p>
        </p:txBody>
      </p:sp>
      <p:sp>
        <p:nvSpPr>
          <p:cNvPr id="7" name="Text 2"/>
          <p:cNvSpPr/>
          <p:nvPr/>
        </p:nvSpPr>
        <p:spPr>
          <a:xfrm>
            <a:off x="2166461" y="2510314"/>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ea typeface="Montserrat" pitchFamily="34" charset="-122"/>
                <a:cs typeface="Montserrat" pitchFamily="34" charset="-120"/>
              </a:rPr>
              <a:t>Images are uploaded to an AWS S3 bucket, which serves as our centralized storage for all images.</a:t>
            </a:r>
            <a:endParaRPr lang="en-US" sz="1700" dirty="0"/>
          </a:p>
        </p:txBody>
      </p:sp>
      <p:pic>
        <p:nvPicPr>
          <p:cNvPr id="8" name="Image 3" descr="preencoded.png"/>
          <p:cNvPicPr>
            <a:picLocks noChangeAspect="1"/>
          </p:cNvPicPr>
          <p:nvPr/>
        </p:nvPicPr>
        <p:blipFill>
          <a:blip r:embed="rId6"/>
          <a:stretch>
            <a:fillRect/>
          </a:stretch>
        </p:blipFill>
        <p:spPr>
          <a:xfrm>
            <a:off x="758309" y="3540800"/>
            <a:ext cx="1083231" cy="1959412"/>
          </a:xfrm>
          <a:prstGeom prst="rect">
            <a:avLst/>
          </a:prstGeom>
        </p:spPr>
      </p:pic>
      <p:sp>
        <p:nvSpPr>
          <p:cNvPr id="9" name="Text 3"/>
          <p:cNvSpPr/>
          <p:nvPr/>
        </p:nvSpPr>
        <p:spPr>
          <a:xfrm>
            <a:off x="2166461" y="375737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ea typeface="Barlow Bold" pitchFamily="34" charset="-122"/>
                <a:cs typeface="Barlow Bold" pitchFamily="34" charset="-120"/>
              </a:rPr>
              <a:t>Image Processing</a:t>
            </a:r>
            <a:endParaRPr lang="en-US" sz="2200" dirty="0"/>
          </a:p>
        </p:txBody>
      </p:sp>
      <p:sp>
        <p:nvSpPr>
          <p:cNvPr id="10" name="Text 4"/>
          <p:cNvSpPr/>
          <p:nvPr/>
        </p:nvSpPr>
        <p:spPr>
          <a:xfrm>
            <a:off x="2166461" y="4243507"/>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ea typeface="Montserrat" pitchFamily="34" charset="-122"/>
                <a:cs typeface="Montserrat" pitchFamily="34" charset="-120"/>
              </a:rPr>
              <a:t>The uploaded images undergo preprocessing, including resizing and normalization, ensuring consistent input for the model.</a:t>
            </a:r>
            <a:endParaRPr lang="en-US" sz="1700" dirty="0"/>
          </a:p>
        </p:txBody>
      </p:sp>
      <p:pic>
        <p:nvPicPr>
          <p:cNvPr id="11" name="Image 4" descr="preencoded.png"/>
          <p:cNvPicPr>
            <a:picLocks noChangeAspect="1"/>
          </p:cNvPicPr>
          <p:nvPr/>
        </p:nvPicPr>
        <p:blipFill>
          <a:blip r:embed="rId7"/>
          <a:stretch>
            <a:fillRect/>
          </a:stretch>
        </p:blipFill>
        <p:spPr>
          <a:xfrm>
            <a:off x="758309" y="5500211"/>
            <a:ext cx="1083231" cy="1959412"/>
          </a:xfrm>
          <a:prstGeom prst="rect">
            <a:avLst/>
          </a:prstGeom>
        </p:spPr>
      </p:pic>
      <p:sp>
        <p:nvSpPr>
          <p:cNvPr id="12" name="Text 5"/>
          <p:cNvSpPr/>
          <p:nvPr/>
        </p:nvSpPr>
        <p:spPr>
          <a:xfrm>
            <a:off x="2166461" y="571678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ea typeface="Barlow Bold" pitchFamily="34" charset="-122"/>
                <a:cs typeface="Barlow Bold" pitchFamily="34" charset="-120"/>
              </a:rPr>
              <a:t>Tagging</a:t>
            </a:r>
            <a:endParaRPr lang="en-US" sz="2200" dirty="0"/>
          </a:p>
        </p:txBody>
      </p:sp>
      <p:sp>
        <p:nvSpPr>
          <p:cNvPr id="13" name="Text 6"/>
          <p:cNvSpPr/>
          <p:nvPr/>
        </p:nvSpPr>
        <p:spPr>
          <a:xfrm>
            <a:off x="2166461" y="6202918"/>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ea typeface="Montserrat" pitchFamily="34" charset="-122"/>
                <a:cs typeface="Montserrat" pitchFamily="34" charset="-120"/>
              </a:rPr>
              <a:t>The preprocessed images are then passed to the trained model, which generates tags based on the image content.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6730246" y="270748"/>
            <a:ext cx="1169908" cy="2166699"/>
          </a:xfrm>
          <a:prstGeom prst="rect">
            <a:avLst/>
          </a:prstGeom>
        </p:spPr>
      </p:pic>
      <p:sp>
        <p:nvSpPr>
          <p:cNvPr id="4" name="Text 0"/>
          <p:cNvSpPr/>
          <p:nvPr/>
        </p:nvSpPr>
        <p:spPr>
          <a:xfrm>
            <a:off x="758309" y="3800594"/>
            <a:ext cx="5701546" cy="712708"/>
          </a:xfrm>
          <a:prstGeom prst="rect">
            <a:avLst/>
          </a:prstGeom>
          <a:noFill/>
          <a:ln/>
        </p:spPr>
        <p:txBody>
          <a:bodyPr wrap="none" lIns="0" tIns="0" rIns="0" bIns="0" rtlCol="0" anchor="t"/>
          <a:lstStyle/>
          <a:p>
            <a:pPr marL="0" indent="0">
              <a:lnSpc>
                <a:spcPts val="5600"/>
              </a:lnSpc>
              <a:buNone/>
            </a:pPr>
            <a:r>
              <a:rPr lang="en-US" sz="4450" b="1" dirty="0" err="1">
                <a:solidFill>
                  <a:srgbClr val="FF0000"/>
                </a:solidFill>
                <a:latin typeface="Arial Black" panose="020B0A04020102020204" pitchFamily="34" charset="0"/>
                <a:ea typeface="Barlow Bold" pitchFamily="34" charset="-122"/>
                <a:cs typeface="Barlow Bold" pitchFamily="34" charset="-120"/>
              </a:rPr>
              <a:t>MLOps</a:t>
            </a:r>
            <a:endParaRPr lang="en-US" sz="4450" dirty="0">
              <a:solidFill>
                <a:srgbClr val="FF0000"/>
              </a:solidFill>
              <a:latin typeface="Arial Black" panose="020B0A04020102020204" pitchFamily="34" charset="0"/>
            </a:endParaRPr>
          </a:p>
        </p:txBody>
      </p:sp>
      <p:sp>
        <p:nvSpPr>
          <p:cNvPr id="5" name="Shape 1"/>
          <p:cNvSpPr/>
          <p:nvPr/>
        </p:nvSpPr>
        <p:spPr>
          <a:xfrm>
            <a:off x="758309" y="4838224"/>
            <a:ext cx="13113782" cy="2298859"/>
          </a:xfrm>
          <a:prstGeom prst="roundRect">
            <a:avLst>
              <a:gd name="adj" fmla="val 8482"/>
            </a:avLst>
          </a:prstGeom>
          <a:noFill/>
          <a:ln w="7620">
            <a:solidFill>
              <a:srgbClr val="000000">
                <a:alpha val="8000"/>
              </a:srgbClr>
            </a:solidFill>
            <a:prstDash val="solid"/>
          </a:ln>
        </p:spPr>
      </p:sp>
      <p:sp>
        <p:nvSpPr>
          <p:cNvPr id="6" name="Shape 2"/>
          <p:cNvSpPr/>
          <p:nvPr/>
        </p:nvSpPr>
        <p:spPr>
          <a:xfrm>
            <a:off x="765929" y="4845844"/>
            <a:ext cx="13098542" cy="621744"/>
          </a:xfrm>
          <a:prstGeom prst="rect">
            <a:avLst/>
          </a:prstGeom>
          <a:solidFill>
            <a:srgbClr val="FFFFFF">
              <a:alpha val="4000"/>
            </a:srgbClr>
          </a:solidFill>
          <a:ln/>
        </p:spPr>
      </p:sp>
      <p:sp>
        <p:nvSpPr>
          <p:cNvPr id="7" name="Text 3"/>
          <p:cNvSpPr/>
          <p:nvPr/>
        </p:nvSpPr>
        <p:spPr>
          <a:xfrm>
            <a:off x="982504" y="4983361"/>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ea typeface="Montserrat" pitchFamily="34" charset="-122"/>
                <a:cs typeface="Montserrat" pitchFamily="34" charset="-120"/>
              </a:rPr>
              <a:t>MLflow</a:t>
            </a:r>
            <a:endParaRPr lang="en-US" sz="1700" dirty="0"/>
          </a:p>
        </p:txBody>
      </p:sp>
      <p:sp>
        <p:nvSpPr>
          <p:cNvPr id="8" name="Text 4"/>
          <p:cNvSpPr/>
          <p:nvPr/>
        </p:nvSpPr>
        <p:spPr>
          <a:xfrm>
            <a:off x="7535585" y="4983361"/>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ea typeface="Montserrat" pitchFamily="34" charset="-122"/>
                <a:cs typeface="Montserrat" pitchFamily="34" charset="-120"/>
              </a:rPr>
              <a:t>AWS Integration</a:t>
            </a:r>
            <a:endParaRPr lang="en-US" sz="1700" dirty="0"/>
          </a:p>
        </p:txBody>
      </p:sp>
      <p:sp>
        <p:nvSpPr>
          <p:cNvPr id="9" name="Shape 5"/>
          <p:cNvSpPr/>
          <p:nvPr/>
        </p:nvSpPr>
        <p:spPr>
          <a:xfrm>
            <a:off x="765929" y="5467588"/>
            <a:ext cx="13098542" cy="1661874"/>
          </a:xfrm>
          <a:prstGeom prst="rect">
            <a:avLst/>
          </a:prstGeom>
          <a:solidFill>
            <a:srgbClr val="000000">
              <a:alpha val="4000"/>
            </a:srgbClr>
          </a:solidFill>
          <a:ln/>
        </p:spPr>
      </p:sp>
      <p:sp>
        <p:nvSpPr>
          <p:cNvPr id="10" name="Text 6"/>
          <p:cNvSpPr/>
          <p:nvPr/>
        </p:nvSpPr>
        <p:spPr>
          <a:xfrm>
            <a:off x="982504" y="5605105"/>
            <a:ext cx="611231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ea typeface="Montserrat" pitchFamily="34" charset="-122"/>
                <a:cs typeface="Montserrat" pitchFamily="34" charset="-120"/>
              </a:rPr>
              <a:t>We used MLflow to track experiments, version models, and manage the model lifecycle. It streamlined our workflow, ensuring reproducibility and facilitating efficient model deployment and monitoring.</a:t>
            </a:r>
            <a:endParaRPr lang="en-US" sz="1700" dirty="0"/>
          </a:p>
        </p:txBody>
      </p:sp>
      <p:sp>
        <p:nvSpPr>
          <p:cNvPr id="11" name="Text 7"/>
          <p:cNvSpPr/>
          <p:nvPr/>
        </p:nvSpPr>
        <p:spPr>
          <a:xfrm>
            <a:off x="7535585" y="5605105"/>
            <a:ext cx="611231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ea typeface="Montserrat" pitchFamily="34" charset="-122"/>
                <a:cs typeface="Montserrat" pitchFamily="34" charset="-120"/>
              </a:rPr>
              <a:t>AWS services like S3 for storage, SageMaker for model deployment, and CloudWatch for monitoring were instrumental in building a robust and scalable MLOps pipeline.</a:t>
            </a:r>
            <a:endParaRPr lang="en-US" sz="1700" dirty="0"/>
          </a:p>
        </p:txBody>
      </p:sp>
      <p:pic>
        <p:nvPicPr>
          <p:cNvPr id="12" name="Picture 11">
            <a:extLst>
              <a:ext uri="{FF2B5EF4-FFF2-40B4-BE49-F238E27FC236}">
                <a16:creationId xmlns:a16="http://schemas.microsoft.com/office/drawing/2014/main" id="{73C4F040-7709-5560-D0B2-7A5FDAEDA81D}"/>
              </a:ext>
            </a:extLst>
          </p:cNvPr>
          <p:cNvPicPr>
            <a:picLocks noChangeAspect="1"/>
          </p:cNvPicPr>
          <p:nvPr/>
        </p:nvPicPr>
        <p:blipFill>
          <a:blip r:embed="rId5"/>
          <a:stretch>
            <a:fillRect/>
          </a:stretch>
        </p:blipFill>
        <p:spPr>
          <a:xfrm>
            <a:off x="12672647" y="7703498"/>
            <a:ext cx="1957754" cy="4191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1659969"/>
            <a:ext cx="4944785" cy="4909542"/>
          </a:xfrm>
          <a:prstGeom prst="rect">
            <a:avLst/>
          </a:prstGeom>
        </p:spPr>
      </p:pic>
      <p:sp>
        <p:nvSpPr>
          <p:cNvPr id="4" name="Text 0"/>
          <p:cNvSpPr/>
          <p:nvPr/>
        </p:nvSpPr>
        <p:spPr>
          <a:xfrm>
            <a:off x="6244709" y="290250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FF0000"/>
                </a:solidFill>
                <a:latin typeface="Arial Black" panose="020B0A04020102020204" pitchFamily="34" charset="0"/>
                <a:ea typeface="Barlow Bold" pitchFamily="34" charset="-122"/>
                <a:cs typeface="Barlow Bold" pitchFamily="34" charset="-120"/>
              </a:rPr>
              <a:t>Live Demo</a:t>
            </a:r>
            <a:endParaRPr lang="en-US" sz="4450" dirty="0">
              <a:solidFill>
                <a:srgbClr val="FF0000"/>
              </a:solidFill>
              <a:latin typeface="Arial Black" panose="020B0A04020102020204" pitchFamily="34" charset="0"/>
            </a:endParaRPr>
          </a:p>
        </p:txBody>
      </p:sp>
      <p:sp>
        <p:nvSpPr>
          <p:cNvPr id="5" name="Text 1"/>
          <p:cNvSpPr/>
          <p:nvPr/>
        </p:nvSpPr>
        <p:spPr>
          <a:xfrm>
            <a:off x="6244709" y="3940135"/>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ea typeface="Montserrat" pitchFamily="34" charset="-122"/>
                <a:cs typeface="Montserrat" pitchFamily="34" charset="-120"/>
              </a:rPr>
              <a:t>Join us for a live demonstration of our automated image tagging system in action. We will upload an image to our system and witness the real-time generation of relevant tags, showcasing the system's capabilities and user-friendliness.</a:t>
            </a:r>
            <a:endParaRPr lang="en-US" sz="1700" dirty="0"/>
          </a:p>
        </p:txBody>
      </p:sp>
      <p:pic>
        <p:nvPicPr>
          <p:cNvPr id="6" name="Picture 5">
            <a:extLst>
              <a:ext uri="{FF2B5EF4-FFF2-40B4-BE49-F238E27FC236}">
                <a16:creationId xmlns:a16="http://schemas.microsoft.com/office/drawing/2014/main" id="{718735A3-C634-4989-88E6-931094DC0E32}"/>
              </a:ext>
            </a:extLst>
          </p:cNvPr>
          <p:cNvPicPr>
            <a:picLocks noChangeAspect="1"/>
          </p:cNvPicPr>
          <p:nvPr/>
        </p:nvPicPr>
        <p:blipFill>
          <a:blip r:embed="rId5"/>
          <a:stretch>
            <a:fillRect/>
          </a:stretch>
        </p:blipFill>
        <p:spPr>
          <a:xfrm>
            <a:off x="12672647" y="7703498"/>
            <a:ext cx="1957754" cy="4191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pic>
        <p:nvPicPr>
          <p:cNvPr id="3" name="Image 1" descr="preencoded.png"/>
          <p:cNvPicPr>
            <a:picLocks noChangeAspect="1"/>
          </p:cNvPicPr>
          <p:nvPr/>
        </p:nvPicPr>
        <p:blipFill>
          <a:blip r:embed="rId4"/>
          <a:stretch>
            <a:fillRect/>
          </a:stretch>
        </p:blipFill>
        <p:spPr>
          <a:xfrm>
            <a:off x="230029" y="2719149"/>
            <a:ext cx="5026223" cy="2793802"/>
          </a:xfrm>
          <a:prstGeom prst="rect">
            <a:avLst/>
          </a:prstGeom>
        </p:spPr>
      </p:pic>
      <p:sp>
        <p:nvSpPr>
          <p:cNvPr id="4" name="Text 0"/>
          <p:cNvSpPr/>
          <p:nvPr/>
        </p:nvSpPr>
        <p:spPr>
          <a:xfrm>
            <a:off x="6130766" y="506254"/>
            <a:ext cx="4845010" cy="605552"/>
          </a:xfrm>
          <a:prstGeom prst="rect">
            <a:avLst/>
          </a:prstGeom>
          <a:noFill/>
          <a:ln/>
        </p:spPr>
        <p:txBody>
          <a:bodyPr wrap="none" lIns="0" tIns="0" rIns="0" bIns="0" rtlCol="0" anchor="t"/>
          <a:lstStyle/>
          <a:p>
            <a:pPr marL="0" indent="0">
              <a:lnSpc>
                <a:spcPts val="4750"/>
              </a:lnSpc>
              <a:buNone/>
            </a:pPr>
            <a:r>
              <a:rPr lang="en-US" sz="3800" b="1" dirty="0">
                <a:solidFill>
                  <a:srgbClr val="FF0000"/>
                </a:solidFill>
                <a:latin typeface="Arial Black" panose="020B0A04020102020204" pitchFamily="34" charset="0"/>
                <a:ea typeface="Barlow Bold" pitchFamily="34" charset="-122"/>
                <a:cs typeface="Barlow Bold" pitchFamily="34" charset="-120"/>
              </a:rPr>
              <a:t>Results</a:t>
            </a:r>
            <a:endParaRPr lang="en-US" sz="3800" dirty="0">
              <a:solidFill>
                <a:srgbClr val="FF0000"/>
              </a:solidFill>
              <a:latin typeface="Arial Black" panose="020B0A04020102020204" pitchFamily="34" charset="0"/>
            </a:endParaRPr>
          </a:p>
        </p:txBody>
      </p:sp>
      <p:pic>
        <p:nvPicPr>
          <p:cNvPr id="5" name="Image 2" descr="preencoded.png"/>
          <p:cNvPicPr>
            <a:picLocks noChangeAspect="1"/>
          </p:cNvPicPr>
          <p:nvPr/>
        </p:nvPicPr>
        <p:blipFill>
          <a:blip r:embed="rId5"/>
          <a:stretch>
            <a:fillRect/>
          </a:stretch>
        </p:blipFill>
        <p:spPr>
          <a:xfrm>
            <a:off x="6130766" y="1387912"/>
            <a:ext cx="460177" cy="460177"/>
          </a:xfrm>
          <a:prstGeom prst="rect">
            <a:avLst/>
          </a:prstGeom>
        </p:spPr>
      </p:pic>
      <p:sp>
        <p:nvSpPr>
          <p:cNvPr id="6" name="Text 1"/>
          <p:cNvSpPr/>
          <p:nvPr/>
        </p:nvSpPr>
        <p:spPr>
          <a:xfrm>
            <a:off x="6130766" y="2032159"/>
            <a:ext cx="2422446"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ea typeface="Barlow Bold" pitchFamily="34" charset="-122"/>
                <a:cs typeface="Barlow Bold" pitchFamily="34" charset="-120"/>
              </a:rPr>
              <a:t>Performance Metrics</a:t>
            </a:r>
            <a:endParaRPr lang="en-US" sz="1900" dirty="0"/>
          </a:p>
        </p:txBody>
      </p:sp>
      <p:sp>
        <p:nvSpPr>
          <p:cNvPr id="7" name="Text 2"/>
          <p:cNvSpPr/>
          <p:nvPr/>
        </p:nvSpPr>
        <p:spPr>
          <a:xfrm>
            <a:off x="6130766" y="2445306"/>
            <a:ext cx="7855267" cy="588883"/>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ea typeface="Montserrat" pitchFamily="34" charset="-122"/>
                <a:cs typeface="Montserrat" pitchFamily="34" charset="-120"/>
              </a:rPr>
              <a:t>The system achieved impressive results, with an accuracy of 92% and a F1-score of 0.90, indicating its ability to accurately tag images with high precision and recall.</a:t>
            </a:r>
            <a:endParaRPr lang="en-US" sz="1400" dirty="0"/>
          </a:p>
        </p:txBody>
      </p:sp>
      <p:pic>
        <p:nvPicPr>
          <p:cNvPr id="8" name="Image 3" descr="preencoded.png"/>
          <p:cNvPicPr>
            <a:picLocks noChangeAspect="1"/>
          </p:cNvPicPr>
          <p:nvPr/>
        </p:nvPicPr>
        <p:blipFill>
          <a:blip r:embed="rId6"/>
          <a:stretch>
            <a:fillRect/>
          </a:stretch>
        </p:blipFill>
        <p:spPr>
          <a:xfrm>
            <a:off x="6130766" y="3586520"/>
            <a:ext cx="460177" cy="460177"/>
          </a:xfrm>
          <a:prstGeom prst="rect">
            <a:avLst/>
          </a:prstGeom>
        </p:spPr>
      </p:pic>
      <p:sp>
        <p:nvSpPr>
          <p:cNvPr id="9" name="Text 3"/>
          <p:cNvSpPr/>
          <p:nvPr/>
        </p:nvSpPr>
        <p:spPr>
          <a:xfrm>
            <a:off x="6130766" y="4230767"/>
            <a:ext cx="2422446"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ea typeface="Barlow Bold" pitchFamily="34" charset="-122"/>
                <a:cs typeface="Barlow Bold" pitchFamily="34" charset="-120"/>
              </a:rPr>
              <a:t>Sample Outputs</a:t>
            </a:r>
            <a:endParaRPr lang="en-US" sz="1900" dirty="0"/>
          </a:p>
        </p:txBody>
      </p:sp>
      <p:sp>
        <p:nvSpPr>
          <p:cNvPr id="10" name="Text 4"/>
          <p:cNvSpPr/>
          <p:nvPr/>
        </p:nvSpPr>
        <p:spPr>
          <a:xfrm>
            <a:off x="6130766" y="4643914"/>
            <a:ext cx="7855267" cy="883325"/>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ea typeface="Montserrat" pitchFamily="34" charset="-122"/>
                <a:cs typeface="Montserrat" pitchFamily="34" charset="-120"/>
              </a:rPr>
              <a:t>We will showcase a few examples of tagged images, demonstrating the diverse range of tags generated by the system, highlighting its ability to identify various objects, scenes, and concepts within images.</a:t>
            </a:r>
            <a:endParaRPr lang="en-US" sz="1400" dirty="0"/>
          </a:p>
        </p:txBody>
      </p:sp>
      <p:pic>
        <p:nvPicPr>
          <p:cNvPr id="11" name="Image 4" descr="preencoded.png"/>
          <p:cNvPicPr>
            <a:picLocks noChangeAspect="1"/>
          </p:cNvPicPr>
          <p:nvPr/>
        </p:nvPicPr>
        <p:blipFill>
          <a:blip r:embed="rId7"/>
          <a:stretch>
            <a:fillRect/>
          </a:stretch>
        </p:blipFill>
        <p:spPr>
          <a:xfrm>
            <a:off x="6130766" y="6079569"/>
            <a:ext cx="460177" cy="460177"/>
          </a:xfrm>
          <a:prstGeom prst="rect">
            <a:avLst/>
          </a:prstGeom>
        </p:spPr>
      </p:pic>
      <p:sp>
        <p:nvSpPr>
          <p:cNvPr id="12" name="Text 5"/>
          <p:cNvSpPr/>
          <p:nvPr/>
        </p:nvSpPr>
        <p:spPr>
          <a:xfrm>
            <a:off x="6130766" y="6723817"/>
            <a:ext cx="2422446"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ea typeface="Barlow Bold" pitchFamily="34" charset="-122"/>
                <a:cs typeface="Barlow Bold" pitchFamily="34" charset="-120"/>
              </a:rPr>
              <a:t>Challenges</a:t>
            </a:r>
            <a:endParaRPr lang="en-US" sz="1900" dirty="0"/>
          </a:p>
        </p:txBody>
      </p:sp>
      <p:sp>
        <p:nvSpPr>
          <p:cNvPr id="13" name="Text 6"/>
          <p:cNvSpPr/>
          <p:nvPr/>
        </p:nvSpPr>
        <p:spPr>
          <a:xfrm>
            <a:off x="6130766" y="7136963"/>
            <a:ext cx="7855267" cy="588883"/>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ea typeface="Montserrat" pitchFamily="34" charset="-122"/>
                <a:cs typeface="Montserrat" pitchFamily="34" charset="-120"/>
              </a:rPr>
              <a:t>Despite the success, we encountered some challenges, including handling images with complex compositions and addressing potential biases in our training data.</a:t>
            </a:r>
            <a:endParaRPr lang="en-US" sz="1400" dirty="0"/>
          </a:p>
        </p:txBody>
      </p:sp>
      <p:pic>
        <p:nvPicPr>
          <p:cNvPr id="14" name="Picture 13">
            <a:extLst>
              <a:ext uri="{FF2B5EF4-FFF2-40B4-BE49-F238E27FC236}">
                <a16:creationId xmlns:a16="http://schemas.microsoft.com/office/drawing/2014/main" id="{9246B66E-96FE-4546-BBD9-6A0B914B3180}"/>
              </a:ext>
            </a:extLst>
          </p:cNvPr>
          <p:cNvPicPr>
            <a:picLocks noChangeAspect="1"/>
          </p:cNvPicPr>
          <p:nvPr/>
        </p:nvPicPr>
        <p:blipFill>
          <a:blip r:embed="rId8"/>
          <a:stretch>
            <a:fillRect/>
          </a:stretch>
        </p:blipFill>
        <p:spPr>
          <a:xfrm>
            <a:off x="12672647" y="7703498"/>
            <a:ext cx="1957754" cy="4191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761</Words>
  <Application>Microsoft Office PowerPoint</Application>
  <PresentationFormat>Custom</PresentationFormat>
  <Paragraphs>75</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Wingdings</vt:lpstr>
      <vt:lpstr>Barlow Bold</vt:lpstr>
      <vt:lpstr>Arial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Badr Gamal Ahmed</cp:lastModifiedBy>
  <cp:revision>6</cp:revision>
  <dcterms:created xsi:type="dcterms:W3CDTF">2024-10-14T18:39:32Z</dcterms:created>
  <dcterms:modified xsi:type="dcterms:W3CDTF">2024-10-16T20:47:30Z</dcterms:modified>
</cp:coreProperties>
</file>